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4" r:id="rId3"/>
    <p:sldId id="270" r:id="rId4"/>
    <p:sldId id="269" r:id="rId5"/>
    <p:sldId id="271" r:id="rId6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DCE6F2"/>
    <a:srgbClr val="D7E4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36" d="100"/>
          <a:sy n="136" d="100"/>
        </p:scale>
        <p:origin x="-858" y="-330"/>
      </p:cViewPr>
      <p:guideLst>
        <p:guide orient="horz" pos="1076"/>
        <p:guide orient="horz" pos="2164"/>
        <p:guide pos="3833"/>
        <p:guide pos="19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2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9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3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1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5536" y="1131590"/>
            <a:ext cx="2735585" cy="3729190"/>
          </a:xfrm>
          <a:prstGeom prst="rect">
            <a:avLst/>
          </a:prstGeom>
          <a:solidFill>
            <a:schemeClr val="accent1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183193" y="1146816"/>
            <a:ext cx="5636750" cy="3729190"/>
          </a:xfrm>
          <a:prstGeom prst="rect">
            <a:avLst/>
          </a:prstGeom>
          <a:solidFill>
            <a:schemeClr val="accent1">
              <a:lumMod val="40000"/>
              <a:lumOff val="6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-324544" y="-20538"/>
            <a:ext cx="10297144" cy="864096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47" y="1421259"/>
            <a:ext cx="5631996" cy="3167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Прямоугольник 51"/>
          <p:cNvSpPr/>
          <p:nvPr/>
        </p:nvSpPr>
        <p:spPr>
          <a:xfrm>
            <a:off x="-29161" y="1"/>
            <a:ext cx="9180000" cy="9155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613" y="99625"/>
            <a:ext cx="858675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rgbClr val="00206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поданных заявлений о включении в список избирателей по месту нахождения</a:t>
            </a:r>
          </a:p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rgbClr val="00206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выборах в органы государственной власти субъектов Российской </a:t>
            </a:r>
            <a:r>
              <a:rPr lang="ru-RU" sz="1600" dirty="0" smtClean="0">
                <a:solidFill>
                  <a:srgbClr val="00206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 </a:t>
            </a:r>
          </a:p>
          <a:p>
            <a:pPr algn="ctr">
              <a:lnSpc>
                <a:spcPts val="1600"/>
              </a:lnSpc>
            </a:pPr>
            <a:r>
              <a:rPr lang="ru-RU" sz="1600" dirty="0" smtClean="0">
                <a:solidFill>
                  <a:srgbClr val="00206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ru-RU" sz="1600" dirty="0">
                <a:solidFill>
                  <a:srgbClr val="002060"/>
                </a:solidFill>
                <a:latin typeface="Franklin Gothic Medium Cond" panose="020B06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сентября 2017 года</a:t>
            </a:r>
          </a:p>
          <a:p>
            <a:pPr algn="ctr">
              <a:lnSpc>
                <a:spcPts val="1600"/>
              </a:lnSpc>
            </a:pPr>
            <a:endParaRPr lang="ru-RU" sz="1600" dirty="0">
              <a:solidFill>
                <a:srgbClr val="002060"/>
              </a:solidFill>
              <a:latin typeface="Franklin Gothic Medium Cond" panose="020B06060304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319275" y="1189881"/>
            <a:ext cx="3485220" cy="584775"/>
            <a:chOff x="3319275" y="1189881"/>
            <a:chExt cx="3485220" cy="58477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319275" y="1189881"/>
              <a:ext cx="6046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ctr"/>
              <a:r>
                <a:rPr lang="ru-RU" sz="3200" dirty="0" smtClean="0">
                  <a:latin typeface="Franklin Gothic Medium Cond" panose="020B0606030402020204" pitchFamily="34" charset="0"/>
                </a:rPr>
                <a:t>20</a:t>
              </a:r>
              <a:endParaRPr lang="ru-RU" sz="32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33453" y="1379183"/>
              <a:ext cx="2871042" cy="2808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>
                <a:lnSpc>
                  <a:spcPts val="1400"/>
                </a:lnSpc>
                <a:defRPr/>
              </a:pPr>
              <a:r>
                <a:rPr lang="ru-RU" sz="1400" dirty="0" smtClean="0">
                  <a:latin typeface="Franklin Gothic Medium Cond" panose="020B0606030402020204" pitchFamily="34" charset="0"/>
                </a:rPr>
                <a:t>СУБЪЕКТОВ РОССИЙСКОЙ </a:t>
              </a:r>
              <a:r>
                <a:rPr lang="ru-RU" sz="1400" dirty="0">
                  <a:latin typeface="Franklin Gothic Medium Cond" panose="020B0606030402020204" pitchFamily="34" charset="0"/>
                </a:rPr>
                <a:t>ФЕДЕРАЦИИ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332989" y="3607566"/>
            <a:ext cx="632673" cy="250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 fontAlgn="ctr">
              <a:lnSpc>
                <a:spcPts val="1000"/>
              </a:lnSpc>
              <a:defRPr>
                <a:solidFill>
                  <a:srgbClr val="FFFFA3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</a:rPr>
              <a:t>5 337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221069" y="1851670"/>
            <a:ext cx="732765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lnSpc>
                <a:spcPts val="1000"/>
              </a:lnSpc>
            </a:pPr>
            <a:r>
              <a:rPr lang="ru-RU" sz="1600" dirty="0" smtClean="0">
                <a:latin typeface="Franklin Gothic Medium Cond" panose="020B0606030402020204" pitchFamily="34" charset="0"/>
              </a:rPr>
              <a:t>77 767</a:t>
            </a:r>
            <a:endParaRPr lang="ru-RU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79382" y="1836216"/>
            <a:ext cx="1716353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ctr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Franklin Gothic Medium Cond" panose="020B0606030402020204" pitchFamily="34" charset="0"/>
              </a:rPr>
              <a:t>Подано в ТИК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30918" y="3075806"/>
            <a:ext cx="75690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fontAlgn="ctr">
              <a:lnSpc>
                <a:spcPts val="1000"/>
              </a:lnSpc>
              <a:defRPr>
                <a:solidFill>
                  <a:srgbClr val="FFFFA3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</a:rPr>
              <a:t>16 619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103667" y="2499742"/>
            <a:ext cx="833883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lnSpc>
                <a:spcPts val="1000"/>
              </a:lnSpc>
            </a:pPr>
            <a:r>
              <a:rPr lang="ru-RU" sz="1600" dirty="0" smtClean="0">
                <a:latin typeface="Franklin Gothic Medium Cond" panose="020B0606030402020204" pitchFamily="34" charset="0"/>
              </a:rPr>
              <a:t>101 756</a:t>
            </a:r>
            <a:endParaRPr lang="ru-RU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7495" y="2667162"/>
            <a:ext cx="3600399" cy="6645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38243"/>
              </a:avLst>
            </a:prstTxWarp>
            <a:spAutoFit/>
          </a:bodyPr>
          <a:lstStyle/>
          <a:p>
            <a:pPr algn="ctr"/>
            <a:r>
              <a:rPr lang="ru-RU" dirty="0">
                <a:solidFill>
                  <a:srgbClr val="8064A2">
                    <a:lumMod val="75000"/>
                  </a:srgbClr>
                </a:solidFill>
                <a:latin typeface="Franklin Gothic Medium" panose="020B0603020102020204" pitchFamily="34" charset="0"/>
              </a:rPr>
              <a:t>РОССИЙСКАЯ ФЕДЕРАЦИЯ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5814" y="2863457"/>
            <a:ext cx="657524" cy="261596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МОСКВА</a:t>
            </a:r>
          </a:p>
        </p:txBody>
      </p:sp>
      <p:sp>
        <p:nvSpPr>
          <p:cNvPr id="26" name="Овал 25"/>
          <p:cNvSpPr/>
          <p:nvPr/>
        </p:nvSpPr>
        <p:spPr>
          <a:xfrm>
            <a:off x="3959420" y="3103871"/>
            <a:ext cx="108000" cy="108000"/>
          </a:xfrm>
          <a:prstGeom prst="ellipse">
            <a:avLst/>
          </a:prstGeom>
          <a:solidFill>
            <a:srgbClr val="F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3315745" y="1669554"/>
            <a:ext cx="3365255" cy="400110"/>
            <a:chOff x="3315745" y="1669554"/>
            <a:chExt cx="3365255" cy="40011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315745" y="1669554"/>
              <a:ext cx="2840431" cy="400110"/>
              <a:chOff x="3315745" y="1669554"/>
              <a:chExt cx="2840431" cy="400110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4139953" y="1725479"/>
                <a:ext cx="2016223" cy="323165"/>
              </a:xfrm>
              <a:prstGeom prst="rect">
                <a:avLst/>
              </a:prstGeom>
            </p:spPr>
            <p:txBody>
              <a:bodyPr wrap="square" lIns="72000">
                <a:spAutoFit/>
              </a:bodyPr>
              <a:lstStyle/>
              <a:p>
                <a:pPr indent="450850" fontAlgn="ctr">
                  <a:lnSpc>
                    <a:spcPts val="1800"/>
                  </a:lnSpc>
                </a:pPr>
                <a:r>
                  <a:rPr lang="ru-RU" sz="1400" dirty="0" smtClean="0">
                    <a:latin typeface="Franklin Gothic Medium Cond" panose="020B0606030402020204" pitchFamily="34" charset="0"/>
                  </a:rPr>
                  <a:t>ИЗБИРАТЕЛЕЙ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315745" y="1669554"/>
                <a:ext cx="1324145" cy="400110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fontAlgn="ctr"/>
                <a:r>
                  <a:rPr lang="ru-RU" sz="2000" dirty="0" smtClean="0">
                    <a:latin typeface="Franklin Gothic Medium Cond" panose="020B0606030402020204" pitchFamily="34" charset="0"/>
                  </a:rPr>
                  <a:t>23 680 279</a:t>
                </a:r>
                <a:endParaRPr lang="ru-RU" sz="2000" dirty="0">
                  <a:latin typeface="Franklin Gothic Medium Cond" panose="020B0606030402020204" pitchFamily="34" charset="0"/>
                </a:endParaRPr>
              </a:p>
            </p:txBody>
          </p:sp>
        </p:grp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348152" y="1707654"/>
              <a:ext cx="3332848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98750">
                    <a:schemeClr val="bg1">
                      <a:alpha val="0"/>
                    </a:schemeClr>
                  </a:gs>
                  <a:gs pos="46000">
                    <a:srgbClr val="E3D49F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478333" y="2500910"/>
            <a:ext cx="1709142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ctr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Franklin Gothic Medium Cond" panose="020B0606030402020204" pitchFamily="34" charset="0"/>
              </a:rPr>
              <a:t>Подано в </a:t>
            </a:r>
            <a:r>
              <a:rPr lang="ru-RU" sz="1200" dirty="0" smtClean="0">
                <a:latin typeface="Franklin Gothic Medium Cond" panose="020B0606030402020204" pitchFamily="34" charset="0"/>
              </a:rPr>
              <a:t>УИК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9383" y="3037363"/>
            <a:ext cx="1709142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ctr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Franklin Gothic Medium Cond" panose="020B0606030402020204" pitchFamily="34" charset="0"/>
              </a:rPr>
              <a:t>Подано через </a:t>
            </a:r>
            <a:r>
              <a:rPr lang="ru-RU" sz="1200" dirty="0" smtClean="0">
                <a:latin typeface="Franklin Gothic Medium Cond" panose="020B0606030402020204" pitchFamily="34" charset="0"/>
              </a:rPr>
              <a:t>МФЦ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19838" y="1275606"/>
            <a:ext cx="1709142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ts val="1000"/>
              </a:lnSpc>
            </a:pPr>
            <a:r>
              <a:rPr lang="ru-RU" sz="1200" spc="-20" dirty="0">
                <a:latin typeface="Franklin Gothic Medium Cond" panose="020B0606030402020204" pitchFamily="34" charset="0"/>
              </a:rPr>
              <a:t>Всего заявлений, поданных в 20 субъектах Российской Федерации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85495" y="3587922"/>
            <a:ext cx="1709142" cy="23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ctr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Franklin Gothic Medium Cond" panose="020B0606030402020204" pitchFamily="34" charset="0"/>
              </a:rPr>
              <a:t>Подано через </a:t>
            </a:r>
            <a:r>
              <a:rPr lang="ru-RU" sz="1200" dirty="0" smtClean="0">
                <a:latin typeface="Franklin Gothic Medium Cond" panose="020B0606030402020204" pitchFamily="34" charset="0"/>
              </a:rPr>
              <a:t>ЕПГУ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20005" y="1146816"/>
            <a:ext cx="2340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98750">
                  <a:schemeClr val="bg1">
                    <a:alpha val="0"/>
                  </a:schemeClr>
                </a:gs>
                <a:gs pos="46000">
                  <a:srgbClr val="E3D49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51520" y="1779662"/>
            <a:ext cx="259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98750">
                  <a:schemeClr val="bg1">
                    <a:alpha val="0"/>
                  </a:schemeClr>
                </a:gs>
                <a:gs pos="46000">
                  <a:srgbClr val="E3D49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71707" y="4155926"/>
            <a:ext cx="734688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fontAlgn="ctr">
              <a:lnSpc>
                <a:spcPts val="1000"/>
              </a:lnSpc>
              <a:defRPr>
                <a:solidFill>
                  <a:srgbClr val="FFFFA3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</a:rPr>
              <a:t>21 928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6594" y="3939902"/>
            <a:ext cx="17811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ctr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Franklin Gothic Medium Cond" panose="020B0606030402020204" pitchFamily="34" charset="0"/>
              </a:rPr>
              <a:t>Количество специальных </a:t>
            </a:r>
            <a:r>
              <a:rPr lang="ru-RU" sz="1200" dirty="0" smtClean="0">
                <a:latin typeface="Franklin Gothic Medium Cond" panose="020B0606030402020204" pitchFamily="34" charset="0"/>
              </a:rPr>
              <a:t>заявлений (</a:t>
            </a:r>
            <a:r>
              <a:rPr lang="ru-RU" sz="1200" dirty="0">
                <a:latin typeface="Franklin Gothic Medium Cond" panose="020B0606030402020204" pitchFamily="34" charset="0"/>
              </a:rPr>
              <a:t>с марками), </a:t>
            </a:r>
            <a:r>
              <a:rPr lang="ru-RU" sz="1200" dirty="0" smtClean="0">
                <a:latin typeface="Franklin Gothic Medium Cond" panose="020B0606030402020204" pitchFamily="34" charset="0"/>
              </a:rPr>
              <a:t>поданные </a:t>
            </a:r>
            <a:r>
              <a:rPr lang="ru-RU" sz="1200" dirty="0">
                <a:latin typeface="Franklin Gothic Medium Cond" panose="020B0606030402020204" pitchFamily="34" charset="0"/>
              </a:rPr>
              <a:t>в </a:t>
            </a:r>
            <a:r>
              <a:rPr lang="ru-RU" sz="1200" dirty="0" smtClean="0">
                <a:latin typeface="Franklin Gothic Medium Cond" panose="020B0606030402020204" pitchFamily="34" charset="0"/>
              </a:rPr>
              <a:t>УИК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35696" y="1347614"/>
            <a:ext cx="13360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lnSpc>
                <a:spcPts val="1000"/>
              </a:lnSpc>
            </a:pPr>
            <a:r>
              <a:rPr lang="ru-RU" sz="2000" dirty="0" smtClean="0">
                <a:latin typeface="Franklin Gothic Medium Cond" panose="020B0606030402020204" pitchFamily="34" charset="0"/>
              </a:rPr>
              <a:t>223 407</a:t>
            </a:r>
          </a:p>
          <a:p>
            <a:pPr algn="ctr" fontAlgn="ctr">
              <a:lnSpc>
                <a:spcPts val="1000"/>
              </a:lnSpc>
            </a:pPr>
            <a:r>
              <a:rPr lang="ru-RU" sz="700" dirty="0" smtClean="0">
                <a:latin typeface="Franklin Gothic Medium Cond" panose="020B0606030402020204" pitchFamily="34" charset="0"/>
              </a:rPr>
              <a:t>(0,94 % от числа избирателей)</a:t>
            </a:r>
          </a:p>
        </p:txBody>
      </p:sp>
    </p:spTree>
    <p:extLst>
      <p:ext uri="{BB962C8B-B14F-4D97-AF65-F5344CB8AC3E}">
        <p14:creationId xmlns:p14="http://schemas.microsoft.com/office/powerpoint/2010/main" val="27215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/>
          <p:nvPr/>
        </p:nvCxnSpPr>
        <p:spPr>
          <a:xfrm>
            <a:off x="179512" y="4182671"/>
            <a:ext cx="432048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179512" y="3517969"/>
            <a:ext cx="432048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179512" y="2866431"/>
            <a:ext cx="432048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324544" y="-164554"/>
            <a:ext cx="10297144" cy="864096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2279"/>
            <a:ext cx="9144000" cy="271239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dirty="0" smtClean="0">
                <a:solidFill>
                  <a:srgbClr val="002060"/>
                </a:solidFill>
                <a:latin typeface="Franklin Gothic Medium Cond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ПОДАЧИ</a:t>
            </a:r>
            <a:r>
              <a:rPr lang="ru-RU" altLang="ru-RU" sz="2400" dirty="0" smtClean="0">
                <a:solidFill>
                  <a:srgbClr val="002060"/>
                </a:solidFill>
                <a:latin typeface="Franklin Gothic Medium Cond" pitchFamily="34" charset="0"/>
                <a:cs typeface="Times New Roman" pitchFamily="18" charset="0"/>
              </a:rPr>
              <a:t> ЗАЯВЛЕНИЯ ПО МЕСТУ НАХОЖДЕНИЯ</a:t>
            </a:r>
          </a:p>
        </p:txBody>
      </p:sp>
      <p:sp>
        <p:nvSpPr>
          <p:cNvPr id="70" name="Прямоугольник 72"/>
          <p:cNvSpPr>
            <a:spLocks noChangeArrowheads="1"/>
          </p:cNvSpPr>
          <p:nvPr/>
        </p:nvSpPr>
        <p:spPr bwMode="auto">
          <a:xfrm>
            <a:off x="1858440" y="3298581"/>
            <a:ext cx="7034040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387" tIns="34195" rIns="68387" bIns="34195" anchor="ctr">
            <a:noAutofit/>
          </a:bodyPr>
          <a:lstStyle/>
          <a:p>
            <a:pPr algn="ctr" defTabSz="801688">
              <a:lnSpc>
                <a:spcPts val="1200"/>
              </a:lnSpc>
            </a:pPr>
            <a:r>
              <a:rPr lang="ru-RU" altLang="ru-RU" sz="1400" dirty="0">
                <a:latin typeface="Franklin Gothic Book" pitchFamily="34" charset="0"/>
                <a:cs typeface="Times New Roman" pitchFamily="18" charset="0"/>
              </a:rPr>
              <a:t>За</a:t>
            </a:r>
            <a:r>
              <a:rPr lang="ru-RU" altLang="ru-RU" sz="1400" b="1" dirty="0">
                <a:latin typeface="Franklin Gothic Book" pitchFamily="34" charset="0"/>
                <a:cs typeface="Times New Roman" pitchFamily="18" charset="0"/>
              </a:rPr>
              <a:t> 20–5 дней </a:t>
            </a:r>
            <a:r>
              <a:rPr lang="ru-RU" altLang="ru-RU" sz="1400" dirty="0" smtClean="0">
                <a:latin typeface="Franklin Gothic Book" pitchFamily="34" charset="0"/>
                <a:cs typeface="Times New Roman" pitchFamily="18" charset="0"/>
              </a:rPr>
              <a:t>до </a:t>
            </a:r>
            <a:r>
              <a:rPr lang="ru-RU" altLang="ru-RU" sz="1400" dirty="0">
                <a:latin typeface="Franklin Gothic Book" pitchFamily="34" charset="0"/>
                <a:cs typeface="Times New Roman" pitchFamily="18" charset="0"/>
              </a:rPr>
              <a:t>дня </a:t>
            </a:r>
            <a:r>
              <a:rPr lang="ru-RU" altLang="ru-RU" sz="1400" dirty="0" smtClean="0">
                <a:latin typeface="Franklin Gothic Book" pitchFamily="34" charset="0"/>
                <a:cs typeface="Times New Roman" pitchFamily="18" charset="0"/>
              </a:rPr>
              <a:t>голосования </a:t>
            </a:r>
            <a:r>
              <a:rPr lang="ru-RU" altLang="ru-RU" sz="1400" b="1" dirty="0" smtClean="0">
                <a:latin typeface="Franklin Gothic Book" pitchFamily="34" charset="0"/>
                <a:cs typeface="Times New Roman" pitchFamily="18" charset="0"/>
              </a:rPr>
              <a:t>с </a:t>
            </a:r>
            <a:r>
              <a:rPr lang="ru-RU" altLang="ru-RU" sz="1400" b="1" dirty="0">
                <a:latin typeface="Franklin Gothic Book" pitchFamily="34" charset="0"/>
                <a:cs typeface="Times New Roman" pitchFamily="18" charset="0"/>
              </a:rPr>
              <a:t>25 февраля по 12 </a:t>
            </a:r>
            <a:r>
              <a:rPr lang="ru-RU" altLang="ru-RU" sz="1400" b="1" dirty="0" smtClean="0">
                <a:latin typeface="Franklin Gothic Book" pitchFamily="34" charset="0"/>
                <a:cs typeface="Times New Roman" pitchFamily="18" charset="0"/>
              </a:rPr>
              <a:t>марта </a:t>
            </a:r>
            <a:r>
              <a:rPr lang="ru-RU" altLang="ru-RU" sz="1400" dirty="0">
                <a:latin typeface="Franklin Gothic Book" pitchFamily="34" charset="0"/>
                <a:cs typeface="Times New Roman" pitchFamily="18" charset="0"/>
              </a:rPr>
              <a:t>(в любую УИК)</a:t>
            </a:r>
          </a:p>
        </p:txBody>
      </p:sp>
      <p:sp>
        <p:nvSpPr>
          <p:cNvPr id="71" name="Прямоугольник 46"/>
          <p:cNvSpPr>
            <a:spLocks noChangeArrowheads="1"/>
          </p:cNvSpPr>
          <p:nvPr/>
        </p:nvSpPr>
        <p:spPr bwMode="auto">
          <a:xfrm>
            <a:off x="1858440" y="2643758"/>
            <a:ext cx="7034040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387" tIns="34195" rIns="68387" bIns="34195" anchor="ctr">
            <a:noAutofit/>
          </a:bodyPr>
          <a:lstStyle/>
          <a:p>
            <a:pPr algn="ctr" defTabSz="801688">
              <a:lnSpc>
                <a:spcPts val="1200"/>
              </a:lnSpc>
            </a:pPr>
            <a:r>
              <a:rPr lang="ru-RU" altLang="ru-RU" sz="1400" dirty="0">
                <a:latin typeface="Franklin Gothic Book" pitchFamily="34" charset="0"/>
                <a:cs typeface="Times New Roman" pitchFamily="18" charset="0"/>
              </a:rPr>
              <a:t>За</a:t>
            </a:r>
            <a:r>
              <a:rPr lang="ru-RU" altLang="ru-RU" sz="1400" b="1" dirty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latin typeface="Franklin Gothic Book" pitchFamily="34" charset="0"/>
                <a:cs typeface="Times New Roman" pitchFamily="18" charset="0"/>
              </a:rPr>
              <a:t>45–5 </a:t>
            </a:r>
            <a:r>
              <a:rPr lang="ru-RU" altLang="ru-RU" sz="1400" b="1" dirty="0">
                <a:latin typeface="Franklin Gothic Book" pitchFamily="34" charset="0"/>
                <a:cs typeface="Times New Roman" pitchFamily="18" charset="0"/>
              </a:rPr>
              <a:t>дней </a:t>
            </a:r>
            <a:r>
              <a:rPr lang="ru-RU" altLang="ru-RU" sz="1400" b="1" dirty="0" smtClean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Franklin Gothic Book" pitchFamily="34" charset="0"/>
                <a:cs typeface="Times New Roman" pitchFamily="18" charset="0"/>
              </a:rPr>
              <a:t>до </a:t>
            </a:r>
            <a:r>
              <a:rPr lang="ru-RU" altLang="ru-RU" sz="1400" dirty="0">
                <a:latin typeface="Franklin Gothic Book" pitchFamily="34" charset="0"/>
                <a:cs typeface="Times New Roman" pitchFamily="18" charset="0"/>
              </a:rPr>
              <a:t>дня голосования </a:t>
            </a:r>
            <a:r>
              <a:rPr lang="ru-RU" altLang="ru-RU" sz="1400" b="1" dirty="0" smtClean="0">
                <a:latin typeface="Franklin Gothic Book" pitchFamily="34" charset="0"/>
                <a:cs typeface="Times New Roman" pitchFamily="18" charset="0"/>
              </a:rPr>
              <a:t>с 31 января по 12 марта </a:t>
            </a:r>
            <a:r>
              <a:rPr lang="ru-RU" altLang="ru-RU" sz="1400" dirty="0" smtClean="0">
                <a:latin typeface="Franklin Gothic Book" pitchFamily="34" charset="0"/>
                <a:cs typeface="Times New Roman" pitchFamily="18" charset="0"/>
              </a:rPr>
              <a:t>(в любую ТИК)</a:t>
            </a:r>
            <a:endParaRPr lang="ru-RU" altLang="ru-RU" sz="1400" dirty="0"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11560" y="2643758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ТИК</a:t>
            </a:r>
            <a:endParaRPr lang="ru-RU" sz="11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11560" y="3298581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УИК</a:t>
            </a:r>
            <a:r>
              <a:rPr lang="ru-RU" sz="16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76" name="TextBox 111"/>
          <p:cNvSpPr txBox="1">
            <a:spLocks noChangeArrowheads="1"/>
          </p:cNvSpPr>
          <p:nvPr/>
        </p:nvSpPr>
        <p:spPr bwMode="auto">
          <a:xfrm>
            <a:off x="467544" y="1037637"/>
            <a:ext cx="3096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107136" tIns="53569" rIns="107136" bIns="53569" anchor="ctr">
            <a:noAutofit/>
          </a:bodyPr>
          <a:lstStyle/>
          <a:p>
            <a:pPr algn="ctr" defTabSz="1066800"/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Информационно-справочная служба </a:t>
            </a:r>
            <a:endParaRPr lang="ru-RU" altLang="ru-RU" sz="1100" dirty="0" smtClean="0">
              <a:latin typeface="Franklin Gothic Book" pitchFamily="34" charset="0"/>
              <a:cs typeface="Times New Roman" pitchFamily="18" charset="0"/>
            </a:endParaRPr>
          </a:p>
          <a:p>
            <a:pPr algn="ctr" defTabSz="1066800"/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ЦИК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России</a:t>
            </a:r>
          </a:p>
        </p:txBody>
      </p:sp>
      <p:sp>
        <p:nvSpPr>
          <p:cNvPr id="77" name="TextBox 111"/>
          <p:cNvSpPr txBox="1">
            <a:spLocks noChangeArrowheads="1"/>
          </p:cNvSpPr>
          <p:nvPr/>
        </p:nvSpPr>
        <p:spPr bwMode="auto">
          <a:xfrm>
            <a:off x="5508104" y="1037637"/>
            <a:ext cx="3096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107136" tIns="53569" rIns="107136" bIns="53569" anchor="ctr">
            <a:noAutofit/>
          </a:bodyPr>
          <a:lstStyle/>
          <a:p>
            <a:pPr algn="ctr" defTabSz="1066800"/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Карта с адресами УИК и ТИК </a:t>
            </a:r>
            <a:br>
              <a:rPr lang="ru-RU" altLang="ru-RU" sz="1100" dirty="0">
                <a:latin typeface="Franklin Gothic Book" pitchFamily="34" charset="0"/>
                <a:cs typeface="Times New Roman" pitchFamily="18" charset="0"/>
              </a:rPr>
            </a:b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на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сайтах 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ЦИК России и ИКСРФ </a:t>
            </a:r>
          </a:p>
        </p:txBody>
      </p:sp>
      <p:cxnSp>
        <p:nvCxnSpPr>
          <p:cNvPr id="80" name="Прямая со стрелкой 79"/>
          <p:cNvCxnSpPr>
            <a:stCxn id="76" idx="3"/>
            <a:endCxn id="77" idx="1"/>
          </p:cNvCxnSpPr>
          <p:nvPr/>
        </p:nvCxnSpPr>
        <p:spPr>
          <a:xfrm>
            <a:off x="3563544" y="1379637"/>
            <a:ext cx="194456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Рисунок 48" descr="radacina-men-in-black-2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341033" y="699678"/>
            <a:ext cx="461935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4" name="Скругленный прямоугольник 93"/>
          <p:cNvSpPr/>
          <p:nvPr/>
        </p:nvSpPr>
        <p:spPr>
          <a:xfrm>
            <a:off x="611560" y="3953404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МФЦ</a:t>
            </a:r>
            <a:r>
              <a:rPr lang="ru-RU" sz="1600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11560" y="4608227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ЕПГУ</a:t>
            </a:r>
            <a:r>
              <a:rPr lang="ru-RU" sz="16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6" name="Прямоугольник 46"/>
          <p:cNvSpPr>
            <a:spLocks noChangeArrowheads="1"/>
          </p:cNvSpPr>
          <p:nvPr/>
        </p:nvSpPr>
        <p:spPr bwMode="auto">
          <a:xfrm>
            <a:off x="1858440" y="3953403"/>
            <a:ext cx="7034040" cy="1086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387" tIns="34195" rIns="68387" bIns="34195" anchor="ctr">
            <a:noAutofit/>
          </a:bodyPr>
          <a:lstStyle/>
          <a:p>
            <a:pPr algn="ctr" defTabSz="801688">
              <a:lnSpc>
                <a:spcPct val="150000"/>
              </a:lnSpc>
            </a:pPr>
            <a:r>
              <a:rPr lang="ru-RU" altLang="ru-RU" sz="1600" dirty="0">
                <a:latin typeface="Franklin Gothic Book" pitchFamily="34" charset="0"/>
                <a:cs typeface="Times New Roman" pitchFamily="18" charset="0"/>
              </a:rPr>
              <a:t>За</a:t>
            </a:r>
            <a:r>
              <a:rPr lang="ru-RU" altLang="ru-RU" sz="1600" b="1" dirty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Franklin Gothic Book" pitchFamily="34" charset="0"/>
                <a:cs typeface="Times New Roman" pitchFamily="18" charset="0"/>
              </a:rPr>
              <a:t>45–5 </a:t>
            </a:r>
            <a:r>
              <a:rPr lang="ru-RU" altLang="ru-RU" sz="1600" b="1" dirty="0">
                <a:latin typeface="Franklin Gothic Book" pitchFamily="34" charset="0"/>
                <a:cs typeface="Times New Roman" pitchFamily="18" charset="0"/>
              </a:rPr>
              <a:t>дней </a:t>
            </a:r>
            <a:r>
              <a:rPr lang="ru-RU" altLang="ru-RU" sz="1600" b="1" dirty="0" smtClean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Franklin Gothic Book" pitchFamily="34" charset="0"/>
                <a:cs typeface="Times New Roman" pitchFamily="18" charset="0"/>
              </a:rPr>
              <a:t>до </a:t>
            </a:r>
            <a:r>
              <a:rPr lang="ru-RU" altLang="ru-RU" sz="1600" dirty="0">
                <a:latin typeface="Franklin Gothic Book" pitchFamily="34" charset="0"/>
                <a:cs typeface="Times New Roman" pitchFamily="18" charset="0"/>
              </a:rPr>
              <a:t>дня </a:t>
            </a:r>
            <a:r>
              <a:rPr lang="ru-RU" altLang="ru-RU" sz="1600" dirty="0" smtClean="0">
                <a:latin typeface="Franklin Gothic Book" pitchFamily="34" charset="0"/>
                <a:cs typeface="Times New Roman" pitchFamily="18" charset="0"/>
              </a:rPr>
              <a:t>голосования</a:t>
            </a:r>
          </a:p>
          <a:p>
            <a:pPr algn="ctr" defTabSz="801688">
              <a:lnSpc>
                <a:spcPct val="150000"/>
              </a:lnSpc>
            </a:pPr>
            <a:r>
              <a:rPr lang="ru-RU" altLang="ru-RU" sz="1600" b="1" dirty="0" smtClean="0">
                <a:latin typeface="Franklin Gothic Book" pitchFamily="34" charset="0"/>
                <a:cs typeface="Times New Roman" pitchFamily="18" charset="0"/>
              </a:rPr>
              <a:t>с 31 января по 12 марта </a:t>
            </a:r>
            <a:endParaRPr lang="ru-RU" altLang="ru-RU" sz="1600" dirty="0">
              <a:latin typeface="Franklin Gothic Book" pitchFamily="34" charset="0"/>
              <a:cs typeface="Times New Roman" pitchFamily="18" charset="0"/>
            </a:endParaRPr>
          </a:p>
        </p:txBody>
      </p:sp>
      <p:cxnSp>
        <p:nvCxnSpPr>
          <p:cNvPr id="7" name="Соединительная линия уступом 6"/>
          <p:cNvCxnSpPr>
            <a:stCxn id="95" idx="1"/>
            <a:endCxn id="96" idx="1"/>
          </p:cNvCxnSpPr>
          <p:nvPr/>
        </p:nvCxnSpPr>
        <p:spPr>
          <a:xfrm rot="10800000" flipV="1">
            <a:off x="611561" y="2211711"/>
            <a:ext cx="1971303" cy="2612516"/>
          </a:xfrm>
          <a:prstGeom prst="bentConnector3">
            <a:avLst>
              <a:gd name="adj1" fmla="val 121615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582863" y="1923679"/>
            <a:ext cx="3978275" cy="576063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Заявление </a:t>
            </a:r>
          </a:p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о включении в список избирателей по месту нахождения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6871406" y="843558"/>
            <a:ext cx="2088232" cy="1086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1066800"/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База</a:t>
            </a:r>
          </a:p>
          <a:p>
            <a:pPr algn="ctr" defTabSz="1066800"/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обработки </a:t>
            </a:r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заявлений</a:t>
            </a:r>
          </a:p>
          <a:p>
            <a:pPr algn="ctr" defTabSz="1066800"/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ГАС «Выборы»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51864" y="3291830"/>
            <a:ext cx="3096000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8387" tIns="34195" rIns="68387" bIns="34195" anchor="ctr">
            <a:noAutofit/>
          </a:bodyPr>
          <a:lstStyle/>
          <a:p>
            <a:pPr algn="ctr" defTabSz="1071170">
              <a:defRPr/>
            </a:pP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Книга списка избирателей</a:t>
            </a:r>
            <a:r>
              <a:rPr lang="ru-RU" sz="1100" dirty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со </a:t>
            </a:r>
            <a:r>
              <a:rPr lang="ru-RU" sz="110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сведениями избирателей, </a:t>
            </a:r>
            <a:r>
              <a:rPr lang="ru-RU" sz="1100" dirty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подавших </a:t>
            </a: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заявления </a:t>
            </a:r>
            <a:b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о </a:t>
            </a:r>
            <a:r>
              <a:rPr lang="ru-RU" sz="1100" dirty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включении в список </a:t>
            </a: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избирателей </a:t>
            </a:r>
            <a:b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по месту нахождения</a:t>
            </a:r>
            <a:endParaRPr lang="ru-RU" sz="1100" dirty="0">
              <a:solidFill>
                <a:prstClr val="black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96136" y="3291830"/>
            <a:ext cx="3096000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8387" tIns="34195" rIns="68387" bIns="34195" anchor="ctr">
            <a:noAutofit/>
          </a:bodyPr>
          <a:lstStyle/>
          <a:p>
            <a:pPr algn="ctr" defTabSz="1071170">
              <a:defRPr/>
            </a:pPr>
            <a:r>
              <a:rPr lang="ru-RU" sz="1100" dirty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Реестр избирателей</a:t>
            </a: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, </a:t>
            </a:r>
            <a:b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подлежащих </a:t>
            </a:r>
            <a:r>
              <a:rPr lang="ru-RU" sz="1100" dirty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исключению </a:t>
            </a: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из </a:t>
            </a:r>
            <a:r>
              <a:rPr lang="ru-RU" sz="1100" dirty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списка </a:t>
            </a:r>
            <a:r>
              <a:rPr lang="ru-RU" sz="1100" dirty="0" smtClean="0">
                <a:solidFill>
                  <a:prstClr val="black"/>
                </a:solidFill>
                <a:latin typeface="Franklin Gothic Book" pitchFamily="34" charset="0"/>
                <a:cs typeface="Times New Roman" pitchFamily="18" charset="0"/>
              </a:rPr>
              <a:t>избирателей</a:t>
            </a:r>
            <a:endParaRPr lang="ru-RU" sz="1100" dirty="0">
              <a:solidFill>
                <a:prstClr val="black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51520" y="843558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УИК</a:t>
            </a:r>
            <a:r>
              <a:rPr lang="ru-RU" sz="16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1520" y="1708919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МФЦ</a:t>
            </a:r>
            <a:r>
              <a:rPr lang="ru-RU" sz="1600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779912" y="1707654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ТИК</a:t>
            </a:r>
            <a:endParaRPr lang="ru-RU" sz="11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51520" y="2356235"/>
            <a:ext cx="1008000" cy="432000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ЕПГУ</a:t>
            </a:r>
            <a:r>
              <a:rPr lang="ru-RU" sz="16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cxnSp>
        <p:nvCxnSpPr>
          <p:cNvPr id="3" name="Соединительная линия уступом 2"/>
          <p:cNvCxnSpPr>
            <a:stCxn id="51" idx="3"/>
          </p:cNvCxnSpPr>
          <p:nvPr/>
        </p:nvCxnSpPr>
        <p:spPr>
          <a:xfrm>
            <a:off x="1259520" y="1059558"/>
            <a:ext cx="2520392" cy="8641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>
            <a:stCxn id="52" idx="3"/>
          </p:cNvCxnSpPr>
          <p:nvPr/>
        </p:nvCxnSpPr>
        <p:spPr>
          <a:xfrm flipV="1">
            <a:off x="1259520" y="1923678"/>
            <a:ext cx="2520392" cy="1241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19673" y="944608"/>
            <a:ext cx="2088232" cy="763046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algn="ctr" defTabSz="801688"/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Не позднее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10.00 </a:t>
            </a:r>
          </a:p>
          <a:p>
            <a:pPr algn="ctr" defTabSz="801688"/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по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местному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времени</a:t>
            </a:r>
          </a:p>
          <a:p>
            <a:pPr algn="ctr" defTabSz="801688"/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за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4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дня до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дня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голосования</a:t>
            </a:r>
          </a:p>
          <a:p>
            <a:pPr algn="ctr" defTabSz="801688"/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(13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марта, вторник)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-324544" y="-164554"/>
            <a:ext cx="10297144" cy="864096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2279"/>
            <a:ext cx="9144000" cy="271239"/>
          </a:xfrm>
        </p:spPr>
        <p:txBody>
          <a:bodyPr>
            <a:noAutofit/>
          </a:bodyPr>
          <a:lstStyle/>
          <a:p>
            <a:r>
              <a:rPr lang="ru-RU" altLang="ru-RU" sz="1800" dirty="0" smtClean="0">
                <a:solidFill>
                  <a:srgbClr val="002060"/>
                </a:solidFill>
                <a:latin typeface="Franklin Gothic Medium Cond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ОБРАБОТКА ЗАЯВЛЕНИЙ</a:t>
            </a:r>
            <a:br>
              <a:rPr lang="ru-RU" altLang="ru-RU" sz="1800" dirty="0" smtClean="0">
                <a:solidFill>
                  <a:srgbClr val="002060"/>
                </a:solidFill>
                <a:latin typeface="Franklin Gothic Medium Cond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Franklin Gothic Medium Cond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ВКЛЮЧЕНИИ В СПИСОК ИЗБИРАТЕЛЕЙ ПО МЕСТУ НАХОЖДЕНИЯ</a:t>
            </a:r>
            <a:endParaRPr lang="ru-RU" altLang="ru-RU" sz="1800" dirty="0" smtClean="0">
              <a:solidFill>
                <a:srgbClr val="002060"/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  <p:cxnSp>
        <p:nvCxnSpPr>
          <p:cNvPr id="13" name="Соединительная линия уступом 12"/>
          <p:cNvCxnSpPr>
            <a:stCxn id="56" idx="0"/>
          </p:cNvCxnSpPr>
          <p:nvPr/>
        </p:nvCxnSpPr>
        <p:spPr>
          <a:xfrm rot="5400000" flipH="1" flipV="1">
            <a:off x="5256048" y="87446"/>
            <a:ext cx="648072" cy="2592344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flipV="1">
            <a:off x="1259520" y="1930381"/>
            <a:ext cx="6012470" cy="569362"/>
          </a:xfrm>
          <a:prstGeom prst="bentConnector3">
            <a:avLst>
              <a:gd name="adj1" fmla="val 100005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4860032" y="1203598"/>
            <a:ext cx="1728192" cy="1064092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algn="ctr" defTabSz="801688"/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Не позднее  9.00 </a:t>
            </a:r>
            <a:endParaRPr lang="ru-RU" altLang="ru-RU" sz="1100" dirty="0" smtClean="0">
              <a:latin typeface="Franklin Gothic Book" pitchFamily="34" charset="0"/>
              <a:cs typeface="Times New Roman" pitchFamily="18" charset="0"/>
            </a:endParaRPr>
          </a:p>
          <a:p>
            <a:pPr algn="ctr" defTabSz="801688"/>
            <a:r>
              <a:rPr lang="ru-RU" altLang="ru-RU" sz="1100" spc="-30" dirty="0" smtClean="0">
                <a:latin typeface="Franklin Gothic Book" pitchFamily="34" charset="0"/>
                <a:cs typeface="Times New Roman" pitchFamily="18" charset="0"/>
              </a:rPr>
              <a:t>по </a:t>
            </a:r>
            <a:r>
              <a:rPr lang="ru-RU" altLang="ru-RU" sz="1100" spc="-30" dirty="0">
                <a:latin typeface="Franklin Gothic Book" pitchFamily="34" charset="0"/>
                <a:cs typeface="Times New Roman" pitchFamily="18" charset="0"/>
              </a:rPr>
              <a:t>местному </a:t>
            </a:r>
            <a:r>
              <a:rPr lang="ru-RU" altLang="ru-RU" sz="1100" spc="-30">
                <a:latin typeface="Franklin Gothic Book" pitchFamily="34" charset="0"/>
                <a:cs typeface="Times New Roman" pitchFamily="18" charset="0"/>
              </a:rPr>
              <a:t>времени </a:t>
            </a:r>
            <a:endParaRPr lang="ru-RU" altLang="ru-RU" sz="1100" spc="-30" smtClean="0">
              <a:latin typeface="Franklin Gothic Book" pitchFamily="34" charset="0"/>
              <a:cs typeface="Times New Roman" pitchFamily="18" charset="0"/>
            </a:endParaRPr>
          </a:p>
          <a:p>
            <a:pPr algn="ctr" defTabSz="801688"/>
            <a:r>
              <a:rPr lang="ru-RU" altLang="ru-RU" sz="1100" smtClean="0">
                <a:latin typeface="Franklin Gothic Book" pitchFamily="34" charset="0"/>
                <a:cs typeface="Times New Roman" pitchFamily="18" charset="0"/>
              </a:rPr>
              <a:t>за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3 дня до дня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голосования</a:t>
            </a:r>
          </a:p>
          <a:p>
            <a:pPr algn="ctr" defTabSz="801688"/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(14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марта, среда) 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563888" y="3435846"/>
            <a:ext cx="2016224" cy="64798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algn="ctr" defTabSz="801688"/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Не позднее чем за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1 день </a:t>
            </a:r>
            <a:b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</a:b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до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дня </a:t>
            </a:r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голосования</a:t>
            </a:r>
          </a:p>
          <a:p>
            <a:pPr algn="ctr" defTabSz="801688"/>
            <a:r>
              <a:rPr lang="ru-RU" altLang="ru-RU" sz="1100" dirty="0" smtClean="0">
                <a:latin typeface="Franklin Gothic Book" pitchFamily="34" charset="0"/>
                <a:cs typeface="Times New Roman" pitchFamily="18" charset="0"/>
              </a:rPr>
              <a:t>(16 </a:t>
            </a:r>
            <a:r>
              <a:rPr lang="ru-RU" altLang="ru-RU" sz="1100" dirty="0">
                <a:latin typeface="Franklin Gothic Book" pitchFamily="34" charset="0"/>
                <a:cs typeface="Times New Roman" pitchFamily="18" charset="0"/>
              </a:rPr>
              <a:t>марта, пятница)</a:t>
            </a:r>
          </a:p>
        </p:txBody>
      </p:sp>
      <p:cxnSp>
        <p:nvCxnSpPr>
          <p:cNvPr id="81" name="Соединительная линия уступом 80"/>
          <p:cNvCxnSpPr>
            <a:stCxn id="46" idx="2"/>
            <a:endCxn id="49" idx="0"/>
          </p:cNvCxnSpPr>
          <p:nvPr/>
        </p:nvCxnSpPr>
        <p:spPr>
          <a:xfrm rot="5400000">
            <a:off x="4176969" y="-446724"/>
            <a:ext cx="1361449" cy="6115658"/>
          </a:xfrm>
          <a:prstGeom prst="bentConnector3">
            <a:avLst>
              <a:gd name="adj1" fmla="val 81701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stCxn id="46" idx="2"/>
            <a:endCxn id="50" idx="0"/>
          </p:cNvCxnSpPr>
          <p:nvPr/>
        </p:nvCxnSpPr>
        <p:spPr>
          <a:xfrm rot="5400000">
            <a:off x="6949105" y="2325412"/>
            <a:ext cx="1361449" cy="571386"/>
          </a:xfrm>
          <a:prstGeom prst="bentConnector3">
            <a:avLst>
              <a:gd name="adj1" fmla="val 81701"/>
            </a:avLst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Скругленный прямоугольник 120"/>
          <p:cNvSpPr/>
          <p:nvPr/>
        </p:nvSpPr>
        <p:spPr>
          <a:xfrm>
            <a:off x="2411760" y="4299942"/>
            <a:ext cx="612184" cy="288032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ТИК</a:t>
            </a:r>
            <a:endParaRPr lang="ru-RU" sz="10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6120056" y="4299942"/>
            <a:ext cx="612184" cy="288032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ТИК</a:t>
            </a:r>
            <a:endParaRPr lang="ru-RU" sz="10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041372" y="4731942"/>
            <a:ext cx="612184" cy="288032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УИК</a:t>
            </a:r>
            <a:endParaRPr lang="ru-RU" sz="10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5471984" y="4731990"/>
            <a:ext cx="612184" cy="288032"/>
          </a:xfrm>
          <a:prstGeom prst="roundRect">
            <a:avLst>
              <a:gd name="adj" fmla="val 0"/>
            </a:avLst>
          </a:prstGeom>
          <a:solidFill>
            <a:srgbClr val="8EB4E3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136" tIns="53569" rIns="107136" bIns="53569" anchor="ctr"/>
          <a:lstStyle/>
          <a:p>
            <a:pPr algn="ctr" defTabSz="1071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Franklin Gothic Book" pitchFamily="34" charset="0"/>
                <a:cs typeface="Times New Roman" pitchFamily="18" charset="0"/>
              </a:rPr>
              <a:t>УИК</a:t>
            </a:r>
            <a:endParaRPr lang="ru-RU" sz="1000" b="1" dirty="0">
              <a:solidFill>
                <a:schemeClr val="tx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cxnSp>
        <p:nvCxnSpPr>
          <p:cNvPr id="110" name="Соединительная линия уступом 109"/>
          <p:cNvCxnSpPr>
            <a:stCxn id="49" idx="2"/>
            <a:endCxn id="121" idx="1"/>
          </p:cNvCxnSpPr>
          <p:nvPr/>
        </p:nvCxnSpPr>
        <p:spPr>
          <a:xfrm rot="16200000" flipH="1">
            <a:off x="1925748" y="3957946"/>
            <a:ext cx="360128" cy="611896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Соединительная линия уступом 113"/>
          <p:cNvCxnSpPr>
            <a:stCxn id="121" idx="2"/>
            <a:endCxn id="123" idx="1"/>
          </p:cNvCxnSpPr>
          <p:nvPr/>
        </p:nvCxnSpPr>
        <p:spPr>
          <a:xfrm rot="16200000" flipH="1">
            <a:off x="2735620" y="4570206"/>
            <a:ext cx="287984" cy="323520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Соединительная линия уступом 128"/>
          <p:cNvCxnSpPr>
            <a:stCxn id="50" idx="2"/>
            <a:endCxn id="122" idx="3"/>
          </p:cNvCxnSpPr>
          <p:nvPr/>
        </p:nvCxnSpPr>
        <p:spPr>
          <a:xfrm rot="5400000">
            <a:off x="6858124" y="3957946"/>
            <a:ext cx="360128" cy="611896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Соединительная линия уступом 130"/>
          <p:cNvCxnSpPr>
            <a:stCxn id="122" idx="2"/>
            <a:endCxn id="124" idx="3"/>
          </p:cNvCxnSpPr>
          <p:nvPr/>
        </p:nvCxnSpPr>
        <p:spPr>
          <a:xfrm rot="5400000">
            <a:off x="6111142" y="4561000"/>
            <a:ext cx="288032" cy="341980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3402000" y="4443958"/>
            <a:ext cx="2340000" cy="0"/>
          </a:xfrm>
          <a:prstGeom prst="line">
            <a:avLst/>
          </a:prstGeom>
          <a:ln w="381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959988" y="4876006"/>
            <a:ext cx="1224024" cy="0"/>
          </a:xfrm>
          <a:prstGeom prst="line">
            <a:avLst/>
          </a:prstGeom>
          <a:ln w="381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4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3" t="4632" r="32050" b="2997"/>
          <a:stretch/>
        </p:blipFill>
        <p:spPr bwMode="auto">
          <a:xfrm>
            <a:off x="2443764" y="0"/>
            <a:ext cx="3712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4268" y="26868"/>
            <a:ext cx="147116" cy="592465"/>
          </a:xfrm>
          <a:custGeom>
            <a:avLst/>
            <a:gdLst>
              <a:gd name="connsiteX0" fmla="*/ 0 w 184020"/>
              <a:gd name="connsiteY0" fmla="*/ 0 h 576064"/>
              <a:gd name="connsiteX1" fmla="*/ 184020 w 184020"/>
              <a:gd name="connsiteY1" fmla="*/ 0 h 576064"/>
              <a:gd name="connsiteX2" fmla="*/ 184020 w 184020"/>
              <a:gd name="connsiteY2" fmla="*/ 576064 h 576064"/>
              <a:gd name="connsiteX3" fmla="*/ 0 w 184020"/>
              <a:gd name="connsiteY3" fmla="*/ 576064 h 576064"/>
              <a:gd name="connsiteX4" fmla="*/ 0 w 184020"/>
              <a:gd name="connsiteY4" fmla="*/ 0 h 576064"/>
              <a:gd name="connsiteX0" fmla="*/ 36904 w 184020"/>
              <a:gd name="connsiteY0" fmla="*/ 0 h 600666"/>
              <a:gd name="connsiteX1" fmla="*/ 184020 w 184020"/>
              <a:gd name="connsiteY1" fmla="*/ 24602 h 600666"/>
              <a:gd name="connsiteX2" fmla="*/ 184020 w 184020"/>
              <a:gd name="connsiteY2" fmla="*/ 600666 h 600666"/>
              <a:gd name="connsiteX3" fmla="*/ 0 w 184020"/>
              <a:gd name="connsiteY3" fmla="*/ 600666 h 600666"/>
              <a:gd name="connsiteX4" fmla="*/ 36904 w 184020"/>
              <a:gd name="connsiteY4" fmla="*/ 0 h 600666"/>
              <a:gd name="connsiteX0" fmla="*/ 0 w 147116"/>
              <a:gd name="connsiteY0" fmla="*/ 0 h 600666"/>
              <a:gd name="connsiteX1" fmla="*/ 147116 w 147116"/>
              <a:gd name="connsiteY1" fmla="*/ 24602 h 600666"/>
              <a:gd name="connsiteX2" fmla="*/ 147116 w 147116"/>
              <a:gd name="connsiteY2" fmla="*/ 600666 h 600666"/>
              <a:gd name="connsiteX3" fmla="*/ 12301 w 147116"/>
              <a:gd name="connsiteY3" fmla="*/ 543260 h 600666"/>
              <a:gd name="connsiteX4" fmla="*/ 0 w 147116"/>
              <a:gd name="connsiteY4" fmla="*/ 0 h 600666"/>
              <a:gd name="connsiteX0" fmla="*/ 0 w 147116"/>
              <a:gd name="connsiteY0" fmla="*/ 0 h 600666"/>
              <a:gd name="connsiteX1" fmla="*/ 147116 w 147116"/>
              <a:gd name="connsiteY1" fmla="*/ 24602 h 600666"/>
              <a:gd name="connsiteX2" fmla="*/ 147116 w 147116"/>
              <a:gd name="connsiteY2" fmla="*/ 600666 h 600666"/>
              <a:gd name="connsiteX3" fmla="*/ 20502 w 147116"/>
              <a:gd name="connsiteY3" fmla="*/ 547360 h 600666"/>
              <a:gd name="connsiteX4" fmla="*/ 0 w 147116"/>
              <a:gd name="connsiteY4" fmla="*/ 0 h 600666"/>
              <a:gd name="connsiteX0" fmla="*/ 0 w 147116"/>
              <a:gd name="connsiteY0" fmla="*/ 0 h 600666"/>
              <a:gd name="connsiteX1" fmla="*/ 147116 w 147116"/>
              <a:gd name="connsiteY1" fmla="*/ 24602 h 600666"/>
              <a:gd name="connsiteX2" fmla="*/ 147116 w 147116"/>
              <a:gd name="connsiteY2" fmla="*/ 600666 h 600666"/>
              <a:gd name="connsiteX3" fmla="*/ 4100 w 147116"/>
              <a:gd name="connsiteY3" fmla="*/ 543260 h 600666"/>
              <a:gd name="connsiteX4" fmla="*/ 0 w 147116"/>
              <a:gd name="connsiteY4" fmla="*/ 0 h 600666"/>
              <a:gd name="connsiteX0" fmla="*/ 0 w 147116"/>
              <a:gd name="connsiteY0" fmla="*/ 0 h 584264"/>
              <a:gd name="connsiteX1" fmla="*/ 147116 w 147116"/>
              <a:gd name="connsiteY1" fmla="*/ 24602 h 584264"/>
              <a:gd name="connsiteX2" fmla="*/ 147116 w 147116"/>
              <a:gd name="connsiteY2" fmla="*/ 584264 h 584264"/>
              <a:gd name="connsiteX3" fmla="*/ 4100 w 147116"/>
              <a:gd name="connsiteY3" fmla="*/ 543260 h 584264"/>
              <a:gd name="connsiteX4" fmla="*/ 0 w 147116"/>
              <a:gd name="connsiteY4" fmla="*/ 0 h 584264"/>
              <a:gd name="connsiteX0" fmla="*/ 0 w 147116"/>
              <a:gd name="connsiteY0" fmla="*/ 0 h 584264"/>
              <a:gd name="connsiteX1" fmla="*/ 147116 w 147116"/>
              <a:gd name="connsiteY1" fmla="*/ 45105 h 584264"/>
              <a:gd name="connsiteX2" fmla="*/ 147116 w 147116"/>
              <a:gd name="connsiteY2" fmla="*/ 584264 h 584264"/>
              <a:gd name="connsiteX3" fmla="*/ 4100 w 147116"/>
              <a:gd name="connsiteY3" fmla="*/ 543260 h 584264"/>
              <a:gd name="connsiteX4" fmla="*/ 0 w 147116"/>
              <a:gd name="connsiteY4" fmla="*/ 0 h 584264"/>
              <a:gd name="connsiteX0" fmla="*/ 0 w 147116"/>
              <a:gd name="connsiteY0" fmla="*/ 0 h 584264"/>
              <a:gd name="connsiteX1" fmla="*/ 138915 w 147116"/>
              <a:gd name="connsiteY1" fmla="*/ 28703 h 584264"/>
              <a:gd name="connsiteX2" fmla="*/ 147116 w 147116"/>
              <a:gd name="connsiteY2" fmla="*/ 584264 h 584264"/>
              <a:gd name="connsiteX3" fmla="*/ 4100 w 147116"/>
              <a:gd name="connsiteY3" fmla="*/ 543260 h 584264"/>
              <a:gd name="connsiteX4" fmla="*/ 0 w 147116"/>
              <a:gd name="connsiteY4" fmla="*/ 0 h 584264"/>
              <a:gd name="connsiteX0" fmla="*/ 0 w 147116"/>
              <a:gd name="connsiteY0" fmla="*/ 0 h 592465"/>
              <a:gd name="connsiteX1" fmla="*/ 138915 w 147116"/>
              <a:gd name="connsiteY1" fmla="*/ 28703 h 592465"/>
              <a:gd name="connsiteX2" fmla="*/ 147116 w 147116"/>
              <a:gd name="connsiteY2" fmla="*/ 592465 h 592465"/>
              <a:gd name="connsiteX3" fmla="*/ 4100 w 147116"/>
              <a:gd name="connsiteY3" fmla="*/ 543260 h 592465"/>
              <a:gd name="connsiteX4" fmla="*/ 0 w 147116"/>
              <a:gd name="connsiteY4" fmla="*/ 0 h 59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16" h="592465">
                <a:moveTo>
                  <a:pt x="0" y="0"/>
                </a:moveTo>
                <a:lnTo>
                  <a:pt x="138915" y="28703"/>
                </a:lnTo>
                <a:lnTo>
                  <a:pt x="147116" y="592465"/>
                </a:lnTo>
                <a:lnTo>
                  <a:pt x="4100" y="543260"/>
                </a:lnTo>
                <a:cubicBezTo>
                  <a:pt x="2733" y="362173"/>
                  <a:pt x="1367" y="18108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04282" y="75172"/>
            <a:ext cx="7102" cy="544161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2" y="67638"/>
            <a:ext cx="8280919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231</Words>
  <Application>Microsoft Office PowerPoint</Application>
  <PresentationFormat>Экран (16:9)</PresentationFormat>
  <Paragraphs>60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6_Тема Office</vt:lpstr>
      <vt:lpstr>Презентация PowerPoint</vt:lpstr>
      <vt:lpstr>ПОРЯДОК ПОДАЧИ ЗАЯВЛЕНИЯ ПО МЕСТУ НАХОЖДЕНИЯ</vt:lpstr>
      <vt:lpstr>ОБРАБОТКА ЗАЯВЛЕНИЙ О ВКЛЮЧЕНИИ В СПИСОК ИЗБИРАТЕЛЕЙ ПО МЕСТУ НАХОЖДЕНИЯ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78</cp:revision>
  <cp:lastPrinted>2017-10-31T12:41:09Z</cp:lastPrinted>
  <dcterms:created xsi:type="dcterms:W3CDTF">2017-09-09T07:17:01Z</dcterms:created>
  <dcterms:modified xsi:type="dcterms:W3CDTF">2017-10-31T12:56:09Z</dcterms:modified>
</cp:coreProperties>
</file>